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331" r:id="rId2"/>
    <p:sldId id="333" r:id="rId3"/>
    <p:sldId id="339" r:id="rId4"/>
    <p:sldId id="257" r:id="rId5"/>
    <p:sldId id="340" r:id="rId6"/>
    <p:sldId id="341" r:id="rId7"/>
    <p:sldId id="334" r:id="rId8"/>
    <p:sldId id="337" r:id="rId9"/>
    <p:sldId id="338" r:id="rId10"/>
    <p:sldId id="335" r:id="rId11"/>
    <p:sldId id="33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6E61"/>
    <a:srgbClr val="B24F45"/>
    <a:srgbClr val="000000"/>
    <a:srgbClr val="C5E0B4"/>
    <a:srgbClr val="C9C4B9"/>
    <a:srgbClr val="04020E"/>
    <a:srgbClr val="EFE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31A0-A384-472D-9FF2-2B4BB9D597D0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38B69-0810-49B7-83AC-7BA540EC9C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1826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>
                <a:latin typeface="Source Han Sans TC"/>
              </a:rPr>
              <a:t>第二層</a:t>
            </a:r>
          </a:p>
          <a:p>
            <a:pPr lvl="2"/>
            <a:r>
              <a:rPr lang="zh-TW" altLang="en-US">
                <a:latin typeface="Source Han Sans TC"/>
              </a:rPr>
              <a:t>第三層</a:t>
            </a:r>
          </a:p>
          <a:p>
            <a:pPr lvl="3"/>
            <a:r>
              <a:rPr lang="zh-TW" altLang="en-US">
                <a:latin typeface="Source Han Sans TC"/>
              </a:rPr>
              <a:t>第四層</a:t>
            </a:r>
          </a:p>
          <a:p>
            <a:pPr lvl="4"/>
            <a:r>
              <a:rPr lang="zh-TW" altLang="en-US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9360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6246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0100" y="623013"/>
            <a:ext cx="7363968" cy="579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kumimoji="0" lang="zh-TW" altLang="zh-TW" sz="32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TC"/>
                <a:ea typeface="Source Han Sans TC"/>
                <a:cs typeface="+mj-cs"/>
              </a:rPr>
              <a:t>商務扁平多彩資訊圖表設計</a:t>
            </a:r>
            <a:endParaRPr lang="zh-CN" altLang="en-US" sz="1400">
              <a:solidFill>
                <a:schemeClr val="accent5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69707" y="-9281652"/>
            <a:ext cx="969707" cy="969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12192000" y="-9281652"/>
            <a:ext cx="969707" cy="969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-969707" y="14849977"/>
            <a:ext cx="969707" cy="969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12192000" y="14849977"/>
            <a:ext cx="969707" cy="9697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814965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C1606-D0D3-4F74-A2AF-5E08A72D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67025-2C70-4E6A-8835-80D76B8C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4B717-1A14-43D8-82EC-1F9E75C5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67FC-D832-44A1-9EFE-DA55F2070A09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3A651-E8F2-45CA-B8DE-88E1054B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D8AE3-6AC6-4713-AAB2-D3337DF0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6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8724" t="18060" r="18351" b="23731"/>
          <a:stretch>
            <a:fillRect/>
          </a:stretch>
        </p:blipFill>
        <p:spPr>
          <a:xfrm>
            <a:off x="1453852" y="299156"/>
            <a:ext cx="1518036" cy="1072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F7797">
                <a:tint val="45000"/>
                <a:satMod val="400000"/>
              </a:srgbClr>
            </a:duotone>
          </a:blip>
          <a:srcRect l="28724" t="18060" r="18351" b="23731"/>
          <a:stretch>
            <a:fillRect/>
          </a:stretch>
        </p:blipFill>
        <p:spPr>
          <a:xfrm>
            <a:off x="1453852" y="1722574"/>
            <a:ext cx="1518036" cy="10722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0251" t="5608" r="17874" b="13760"/>
          <a:stretch>
            <a:fillRect/>
          </a:stretch>
        </p:blipFill>
        <p:spPr>
          <a:xfrm>
            <a:off x="1453852" y="3145991"/>
            <a:ext cx="1518036" cy="126074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24376" y="1508196"/>
            <a:ext cx="4554108" cy="1072215"/>
            <a:chOff x="4924376" y="1508196"/>
            <a:chExt cx="4554108" cy="10722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28724" t="18060" r="18351" b="23731"/>
            <a:stretch>
              <a:fillRect/>
            </a:stretch>
          </p:blipFill>
          <p:spPr>
            <a:xfrm>
              <a:off x="6442412" y="1508196"/>
              <a:ext cx="1518036" cy="10722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5F7797">
                  <a:tint val="45000"/>
                  <a:satMod val="400000"/>
                </a:srgbClr>
              </a:duotone>
            </a:blip>
            <a:srcRect l="28724" t="18060" r="18351" b="23731"/>
            <a:stretch>
              <a:fillRect/>
            </a:stretch>
          </p:blipFill>
          <p:spPr>
            <a:xfrm>
              <a:off x="4924376" y="1508196"/>
              <a:ext cx="1518036" cy="107221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rcRect l="50251" t="5608" r="17874" b="13760"/>
            <a:stretch>
              <a:fillRect/>
            </a:stretch>
          </p:blipFill>
          <p:spPr>
            <a:xfrm>
              <a:off x="7960448" y="1508197"/>
              <a:ext cx="1518036" cy="107221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06" y="3145991"/>
            <a:ext cx="4554107" cy="107298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09213" y="4757937"/>
            <a:ext cx="4500808" cy="1787168"/>
            <a:chOff x="416789" y="5339623"/>
            <a:chExt cx="4500808" cy="1787168"/>
          </a:xfrm>
          <a:solidFill>
            <a:schemeClr val="accent1"/>
          </a:solidFill>
        </p:grpSpPr>
        <p:sp>
          <p:nvSpPr>
            <p:cNvPr id="16" name="Freeform 271"/>
            <p:cNvSpPr/>
            <p:nvPr/>
          </p:nvSpPr>
          <p:spPr bwMode="auto">
            <a:xfrm>
              <a:off x="416789" y="53396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71"/>
            <p:cNvSpPr/>
            <p:nvPr/>
          </p:nvSpPr>
          <p:spPr bwMode="auto">
            <a:xfrm>
              <a:off x="569189" y="54920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71"/>
            <p:cNvSpPr/>
            <p:nvPr/>
          </p:nvSpPr>
          <p:spPr bwMode="auto">
            <a:xfrm>
              <a:off x="721589" y="56444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71"/>
            <p:cNvSpPr/>
            <p:nvPr/>
          </p:nvSpPr>
          <p:spPr bwMode="auto">
            <a:xfrm>
              <a:off x="873989" y="57968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40886" t="7385" r="27768" b="10142"/>
          <a:stretch>
            <a:fillRect/>
          </a:stretch>
        </p:blipFill>
        <p:spPr>
          <a:xfrm>
            <a:off x="5248325" y="4838721"/>
            <a:ext cx="1412240" cy="1473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35909" t="8184" r="27558" b="12755"/>
          <a:stretch>
            <a:fillRect/>
          </a:stretch>
        </p:blipFill>
        <p:spPr>
          <a:xfrm>
            <a:off x="6969779" y="4819964"/>
            <a:ext cx="1645920" cy="14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27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en-US" sz="5500">
                <a:latin typeface="Source Han Sans TC"/>
              </a:rPr>
              <a:t>按一下以編輯母片標題樣式</a:t>
            </a:r>
            <a:endParaRPr lang="zh-TW" altLang="zh-TW" sz="5500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3464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4468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33582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355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025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z="29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900">
                <a:latin typeface="Source Han Sans TC"/>
              </a:rPr>
              <a:t>第二層</a:t>
            </a:r>
          </a:p>
          <a:p>
            <a:pPr lvl="2"/>
            <a:r>
              <a:rPr lang="zh-TW" altLang="en-US" sz="2900">
                <a:latin typeface="Source Han Sans TC"/>
              </a:rPr>
              <a:t>第三層</a:t>
            </a:r>
          </a:p>
          <a:p>
            <a:pPr lvl="3"/>
            <a:r>
              <a:rPr lang="zh-TW" altLang="en-US" sz="2900">
                <a:latin typeface="Source Han Sans TC"/>
              </a:rPr>
              <a:t>第四層</a:t>
            </a:r>
          </a:p>
          <a:p>
            <a:pPr lvl="4"/>
            <a:r>
              <a:rPr lang="zh-TW" altLang="en-US" sz="29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110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727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rgbClr val="EFE4D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67FC-D832-44A1-9EFE-DA55F2070A09}" type="datetimeFigureOut">
              <a:rPr lang="zh-TW" altLang="en-US" smtClean="0"/>
              <a:t>2025/3/7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6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12" Type="http://schemas.openxmlformats.org/officeDocument/2006/relationships/image" Target="../media/image1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0.png"/><Relationship Id="rId5" Type="http://schemas.openxmlformats.org/officeDocument/2006/relationships/image" Target="../media/image11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/>
          <p:cNvSpPr txBox="1"/>
          <p:nvPr/>
        </p:nvSpPr>
        <p:spPr>
          <a:xfrm>
            <a:off x="4874385" y="2178913"/>
            <a:ext cx="6973229" cy="990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r"/>
            <a:r>
              <a:rPr lang="zh-TW" altLang="en-US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標題叫啥</a:t>
            </a:r>
            <a:r>
              <a:rPr lang="en-US" altLang="zh-TW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??</a:t>
            </a:r>
            <a:endParaRPr lang="zh-CN" altLang="en-US" sz="9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669181" y="4202585"/>
            <a:ext cx="6083431" cy="335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0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教授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詹魁元</a:t>
            </a:r>
          </a:p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學生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吳家安、李京睿、王邑安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F773F0-12F8-4A2C-9875-4889B347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6" y="595883"/>
            <a:ext cx="5351207" cy="535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5A60404D-E679-45ED-8092-534D785C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10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0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9777759C-927A-41C4-944E-94CDD4D0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11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3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3287486" y="617517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Introduction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87484" y="2183983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Methods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3287484" y="3750449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Results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3287484" y="5316915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Discussion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86E38339-B683-4D5E-AA04-8351E624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2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6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of Path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3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66DC036-B424-4D3E-93F7-3A76CC9828DF}"/>
              </a:ext>
            </a:extLst>
          </p:cNvPr>
          <p:cNvSpPr/>
          <p:nvPr/>
        </p:nvSpPr>
        <p:spPr>
          <a:xfrm>
            <a:off x="1149831" y="1846858"/>
            <a:ext cx="2616422" cy="3500575"/>
          </a:xfrm>
          <a:custGeom>
            <a:avLst/>
            <a:gdLst>
              <a:gd name="connsiteX0" fmla="*/ 0 w 2108200"/>
              <a:gd name="connsiteY0" fmla="*/ 1811866 h 1811866"/>
              <a:gd name="connsiteX1" fmla="*/ 330200 w 2108200"/>
              <a:gd name="connsiteY1" fmla="*/ 330200 h 1811866"/>
              <a:gd name="connsiteX2" fmla="*/ 931333 w 2108200"/>
              <a:gd name="connsiteY2" fmla="*/ 1549400 h 1811866"/>
              <a:gd name="connsiteX3" fmla="*/ 2108200 w 2108200"/>
              <a:gd name="connsiteY3" fmla="*/ 0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1811866">
                <a:moveTo>
                  <a:pt x="0" y="1811866"/>
                </a:moveTo>
                <a:cubicBezTo>
                  <a:pt x="87489" y="1092905"/>
                  <a:pt x="174978" y="373944"/>
                  <a:pt x="330200" y="330200"/>
                </a:cubicBezTo>
                <a:cubicBezTo>
                  <a:pt x="485422" y="286456"/>
                  <a:pt x="635000" y="1604433"/>
                  <a:pt x="931333" y="1549400"/>
                </a:cubicBezTo>
                <a:cubicBezTo>
                  <a:pt x="1227666" y="1494367"/>
                  <a:pt x="1667933" y="747183"/>
                  <a:pt x="2108200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3802AD-0496-4571-87C9-FD14951A58D2}"/>
              </a:ext>
            </a:extLst>
          </p:cNvPr>
          <p:cNvSpPr/>
          <p:nvPr/>
        </p:nvSpPr>
        <p:spPr>
          <a:xfrm>
            <a:off x="3586253" y="1634348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EE7CEBA-467D-4F4A-840E-96D346AC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" y="4283108"/>
            <a:ext cx="1052311" cy="105231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C4CCA07-3369-4344-A52F-4076AEC42568}"/>
              </a:ext>
            </a:extLst>
          </p:cNvPr>
          <p:cNvSpPr/>
          <p:nvPr/>
        </p:nvSpPr>
        <p:spPr>
          <a:xfrm>
            <a:off x="939375" y="5155419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E4ACEDA-C68E-4A32-B63C-BE3414A5FCA1}"/>
              </a:ext>
            </a:extLst>
          </p:cNvPr>
          <p:cNvSpPr/>
          <p:nvPr/>
        </p:nvSpPr>
        <p:spPr>
          <a:xfrm>
            <a:off x="1470159" y="3101660"/>
            <a:ext cx="245182" cy="1288058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09968664-F94D-47DC-876E-6F26C932D930}"/>
              </a:ext>
            </a:extLst>
          </p:cNvPr>
          <p:cNvSpPr/>
          <p:nvPr/>
        </p:nvSpPr>
        <p:spPr>
          <a:xfrm rot="11260378">
            <a:off x="1833883" y="2395694"/>
            <a:ext cx="1248319" cy="2066611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內容版面配置區 11">
            <a:extLst>
              <a:ext uri="{FF2B5EF4-FFF2-40B4-BE49-F238E27FC236}">
                <a16:creationId xmlns:a16="http://schemas.microsoft.com/office/drawing/2014/main" id="{B846259E-5A92-473C-B3D6-5B2CE37AC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6839" r="25185" b="10504"/>
          <a:stretch/>
        </p:blipFill>
        <p:spPr>
          <a:xfrm>
            <a:off x="4555645" y="1783032"/>
            <a:ext cx="3288359" cy="3291933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C8C1B92-B2EB-4BDD-8E81-7B8C0A41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9" t="5544" r="24127" b="1494"/>
          <a:stretch/>
        </p:blipFill>
        <p:spPr>
          <a:xfrm>
            <a:off x="8262117" y="1783032"/>
            <a:ext cx="3451519" cy="322636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475756-816F-402D-9178-7FBFB4A9207F}"/>
              </a:ext>
            </a:extLst>
          </p:cNvPr>
          <p:cNvSpPr txBox="1"/>
          <p:nvPr/>
        </p:nvSpPr>
        <p:spPr>
          <a:xfrm>
            <a:off x="4555645" y="5074965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Global Planning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FC04C07-37C1-49AD-BDED-354C5F233222}"/>
              </a:ext>
            </a:extLst>
          </p:cNvPr>
          <p:cNvSpPr txBox="1"/>
          <p:nvPr/>
        </p:nvSpPr>
        <p:spPr>
          <a:xfrm>
            <a:off x="8262117" y="5042699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Local </a:t>
            </a:r>
            <a:r>
              <a:rPr lang="en-US" altLang="zh-TW" dirty="0"/>
              <a:t>Planning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71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Mobile Robots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4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DC488F-EDF0-495F-BB72-8011333D0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604" r="68006" b="10741"/>
          <a:stretch/>
        </p:blipFill>
        <p:spPr>
          <a:xfrm>
            <a:off x="5857855" y="1349421"/>
            <a:ext cx="2124893" cy="20097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F67A69-DF11-47C2-BDAD-40F2BDFE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9450588" y="1371658"/>
            <a:ext cx="1250066" cy="1944821"/>
          </a:xfrm>
          <a:prstGeom prst="rect">
            <a:avLst/>
          </a:prstGeom>
        </p:spPr>
      </p:pic>
      <p:pic>
        <p:nvPicPr>
          <p:cNvPr id="1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C245CE72-FCBB-4C8D-9D86-7508707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78" y="1342344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84D290-28B8-4D94-B4FD-7F9E8C05120A}"/>
              </a:ext>
            </a:extLst>
          </p:cNvPr>
          <p:cNvGrpSpPr/>
          <p:nvPr/>
        </p:nvGrpSpPr>
        <p:grpSpPr>
          <a:xfrm>
            <a:off x="3681586" y="3535284"/>
            <a:ext cx="3643903" cy="2299561"/>
            <a:chOff x="3474720" y="3509056"/>
            <a:chExt cx="3643903" cy="229956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10E8EE3-6EC0-4C99-B4AF-C664A63D5D25}"/>
                </a:ext>
              </a:extLst>
            </p:cNvPr>
            <p:cNvGrpSpPr/>
            <p:nvPr/>
          </p:nvGrpSpPr>
          <p:grpSpPr>
            <a:xfrm>
              <a:off x="3474720" y="3509056"/>
              <a:ext cx="3643903" cy="2299561"/>
              <a:chOff x="3361509" y="3509056"/>
              <a:chExt cx="3643903" cy="2299561"/>
            </a:xfrm>
          </p:grpSpPr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FB1A184A-BBE7-43C7-AD12-648F39B3DCE3}"/>
                  </a:ext>
                </a:extLst>
              </p:cNvPr>
              <p:cNvSpPr/>
              <p:nvPr/>
            </p:nvSpPr>
            <p:spPr>
              <a:xfrm>
                <a:off x="3361509" y="3509056"/>
                <a:ext cx="3643903" cy="2299561"/>
              </a:xfrm>
              <a:prstGeom prst="roundRect">
                <a:avLst/>
              </a:prstGeom>
              <a:solidFill>
                <a:srgbClr val="FFFFFF">
                  <a:alpha val="25098"/>
                </a:srgbClr>
              </a:solidFill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F6E0E383-927F-41BA-ABAB-373D0BDAD9AF}"/>
                  </a:ext>
                </a:extLst>
              </p:cNvPr>
              <p:cNvGrpSpPr/>
              <p:nvPr/>
            </p:nvGrpSpPr>
            <p:grpSpPr>
              <a:xfrm>
                <a:off x="3535520" y="3592297"/>
                <a:ext cx="3469892" cy="2152132"/>
                <a:chOff x="3244816" y="3509056"/>
                <a:chExt cx="3469892" cy="2152132"/>
              </a:xfrm>
            </p:grpSpPr>
            <p:sp>
              <p:nvSpPr>
                <p:cNvPr id="8" name="矩形: 剪去同側角落 7">
                  <a:extLst>
                    <a:ext uri="{FF2B5EF4-FFF2-40B4-BE49-F238E27FC236}">
                      <a16:creationId xmlns:a16="http://schemas.microsoft.com/office/drawing/2014/main" id="{48508EBC-3573-46C4-B518-D62C737C0F69}"/>
                    </a:ext>
                  </a:extLst>
                </p:cNvPr>
                <p:cNvSpPr/>
                <p:nvPr/>
              </p:nvSpPr>
              <p:spPr>
                <a:xfrm>
                  <a:off x="3244816" y="3715295"/>
                  <a:ext cx="2509800" cy="599353"/>
                </a:xfrm>
                <a:prstGeom prst="snip2SameRect">
                  <a:avLst>
                    <a:gd name="adj1" fmla="val 16667"/>
                    <a:gd name="adj2" fmla="val 1833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F26E6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Path Planning</a:t>
                  </a:r>
                  <a:endParaRPr lang="zh-TW" altLang="en-US" sz="24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F4130876-DCF4-436A-9521-36846569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2576" y="3509056"/>
                  <a:ext cx="2152132" cy="21521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2E75BF5-1AEA-4BD6-9162-34BDBBDC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56" y="4604128"/>
              <a:ext cx="1052311" cy="105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46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81" y="-186537"/>
            <a:ext cx="10515600" cy="1325563"/>
          </a:xfrm>
        </p:spPr>
        <p:txBody>
          <a:bodyPr/>
          <a:lstStyle/>
          <a:p>
            <a:r>
              <a:rPr lang="en-US" altLang="zh-TW" dirty="0"/>
              <a:t>Motion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5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6B89A34D-905E-4936-A595-045CC1DA9D20}"/>
              </a:ext>
            </a:extLst>
          </p:cNvPr>
          <p:cNvGrpSpPr/>
          <p:nvPr/>
        </p:nvGrpSpPr>
        <p:grpSpPr>
          <a:xfrm>
            <a:off x="529734" y="3258578"/>
            <a:ext cx="2124001" cy="2535948"/>
            <a:chOff x="1744132" y="818621"/>
            <a:chExt cx="2124001" cy="2535948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4924668-6903-4525-9902-5A667EF8E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708B9E4-F33F-492D-85AC-93C342BF1B82}"/>
                </a:ext>
              </a:extLst>
            </p:cNvPr>
            <p:cNvSpPr/>
            <p:nvPr/>
          </p:nvSpPr>
          <p:spPr>
            <a:xfrm>
              <a:off x="1744133" y="1230570"/>
              <a:ext cx="2124000" cy="2123999"/>
            </a:xfrm>
            <a:custGeom>
              <a:avLst/>
              <a:gdLst>
                <a:gd name="connsiteX0" fmla="*/ 0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0 w 2124000"/>
                <a:gd name="connsiteY3" fmla="*/ 2123999 h 2123999"/>
                <a:gd name="connsiteX4" fmla="*/ 0 w 2124000"/>
                <a:gd name="connsiteY4" fmla="*/ 0 h 2123999"/>
                <a:gd name="connsiteX5" fmla="*/ 1519199 w 2124000"/>
                <a:gd name="connsiteY5" fmla="*/ 73031 h 2123999"/>
                <a:gd name="connsiteX6" fmla="*/ 990600 w 2124000"/>
                <a:gd name="connsiteY6" fmla="*/ 1004497 h 2123999"/>
                <a:gd name="connsiteX7" fmla="*/ 1519199 w 2124000"/>
                <a:gd name="connsiteY7" fmla="*/ 1935963 h 2123999"/>
                <a:gd name="connsiteX8" fmla="*/ 2047798 w 2124000"/>
                <a:gd name="connsiteY8" fmla="*/ 1004497 h 2123999"/>
                <a:gd name="connsiteX9" fmla="*/ 1519199 w 2124000"/>
                <a:gd name="connsiteY9" fmla="*/ 73031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4000" h="2123999">
                  <a:moveTo>
                    <a:pt x="0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0" y="2123999"/>
                  </a:lnTo>
                  <a:lnTo>
                    <a:pt x="0" y="0"/>
                  </a:lnTo>
                  <a:close/>
                  <a:moveTo>
                    <a:pt x="1519199" y="73031"/>
                  </a:moveTo>
                  <a:cubicBezTo>
                    <a:pt x="1227262" y="73031"/>
                    <a:pt x="990600" y="490063"/>
                    <a:pt x="990600" y="1004497"/>
                  </a:cubicBezTo>
                  <a:cubicBezTo>
                    <a:pt x="990600" y="1518931"/>
                    <a:pt x="1227262" y="1935963"/>
                    <a:pt x="1519199" y="1935963"/>
                  </a:cubicBezTo>
                  <a:cubicBezTo>
                    <a:pt x="1811136" y="1935963"/>
                    <a:pt x="2047798" y="1518931"/>
                    <a:pt x="2047798" y="1004497"/>
                  </a:cubicBezTo>
                  <a:cubicBezTo>
                    <a:pt x="2047798" y="490063"/>
                    <a:pt x="1811136" y="73031"/>
                    <a:pt x="1519199" y="73031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19310A2-F1C8-45B1-8FA3-1CF9D09E3CBC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19" name="矩形: 圓角化同側角落 18">
                <a:extLst>
                  <a:ext uri="{FF2B5EF4-FFF2-40B4-BE49-F238E27FC236}">
                    <a16:creationId xmlns:a16="http://schemas.microsoft.com/office/drawing/2014/main" id="{4A75462C-AF8B-46C4-A9B3-97D08BA19D5F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Google Map</a:t>
                </a:r>
                <a:endParaRPr lang="zh-TW" altLang="en-US" b="1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30D959D-D0FA-4D77-B3DB-1A1A137E7D2E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8C0B06F-FB7A-4F42-967A-AD3D45B848F0}"/>
              </a:ext>
            </a:extLst>
          </p:cNvPr>
          <p:cNvGrpSpPr/>
          <p:nvPr/>
        </p:nvGrpSpPr>
        <p:grpSpPr>
          <a:xfrm>
            <a:off x="6913473" y="3258578"/>
            <a:ext cx="2124001" cy="2516111"/>
            <a:chOff x="1744131" y="3447437"/>
            <a:chExt cx="2124001" cy="2516111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AD2F139C-4005-4BC1-9061-3B087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1" y="3839546"/>
              <a:ext cx="2124000" cy="2123999"/>
            </a:xfrm>
            <a:prstGeom prst="rect">
              <a:avLst/>
            </a:prstGeom>
          </p:spPr>
        </p:pic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FA2F8BF-8D31-4A0A-B600-79D490B92AE1}"/>
                </a:ext>
              </a:extLst>
            </p:cNvPr>
            <p:cNvSpPr/>
            <p:nvPr/>
          </p:nvSpPr>
          <p:spPr>
            <a:xfrm>
              <a:off x="1744131" y="3839545"/>
              <a:ext cx="2124000" cy="2123999"/>
            </a:xfrm>
            <a:custGeom>
              <a:avLst/>
              <a:gdLst>
                <a:gd name="connsiteX0" fmla="*/ 205401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1141014 w 2124000"/>
                <a:gd name="connsiteY3" fmla="*/ 2123999 h 2123999"/>
                <a:gd name="connsiteX4" fmla="*/ 1141279 w 2124000"/>
                <a:gd name="connsiteY4" fmla="*/ 2122791 h 2123999"/>
                <a:gd name="connsiteX5" fmla="*/ 1185336 w 2124000"/>
                <a:gd name="connsiteY5" fmla="*/ 1636226 h 2123999"/>
                <a:gd name="connsiteX6" fmla="*/ 305561 w 2124000"/>
                <a:gd name="connsiteY6" fmla="*/ 8445 h 2123999"/>
                <a:gd name="connsiteX7" fmla="*/ 0 w 2124000"/>
                <a:gd name="connsiteY7" fmla="*/ 0 h 2123999"/>
                <a:gd name="connsiteX8" fmla="*/ 205329 w 2124000"/>
                <a:gd name="connsiteY8" fmla="*/ 0 h 2123999"/>
                <a:gd name="connsiteX9" fmla="*/ 105169 w 2124000"/>
                <a:gd name="connsiteY9" fmla="*/ 8445 h 2123999"/>
                <a:gd name="connsiteX10" fmla="*/ 7867 w 2124000"/>
                <a:gd name="connsiteY10" fmla="*/ 33240 h 2123999"/>
                <a:gd name="connsiteX11" fmla="*/ 0 w 2124000"/>
                <a:gd name="connsiteY11" fmla="*/ 36617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00" h="2123999">
                  <a:moveTo>
                    <a:pt x="205401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1141014" y="2123999"/>
                  </a:lnTo>
                  <a:lnTo>
                    <a:pt x="1141279" y="2122791"/>
                  </a:lnTo>
                  <a:cubicBezTo>
                    <a:pt x="1169911" y="1969085"/>
                    <a:pt x="1185336" y="1805663"/>
                    <a:pt x="1185336" y="1636226"/>
                  </a:cubicBezTo>
                  <a:cubicBezTo>
                    <a:pt x="1185336" y="789041"/>
                    <a:pt x="799718" y="92236"/>
                    <a:pt x="305561" y="8445"/>
                  </a:cubicBezTo>
                  <a:close/>
                  <a:moveTo>
                    <a:pt x="0" y="0"/>
                  </a:moveTo>
                  <a:lnTo>
                    <a:pt x="205329" y="0"/>
                  </a:lnTo>
                  <a:lnTo>
                    <a:pt x="105169" y="8445"/>
                  </a:lnTo>
                  <a:cubicBezTo>
                    <a:pt x="72225" y="14031"/>
                    <a:pt x="39764" y="22342"/>
                    <a:pt x="7867" y="33240"/>
                  </a:cubicBezTo>
                  <a:lnTo>
                    <a:pt x="0" y="36617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79D9A5A-B43A-4398-9720-763CA62F8F91}"/>
                </a:ext>
              </a:extLst>
            </p:cNvPr>
            <p:cNvGrpSpPr/>
            <p:nvPr/>
          </p:nvGrpSpPr>
          <p:grpSpPr>
            <a:xfrm>
              <a:off x="1744131" y="3447437"/>
              <a:ext cx="2124001" cy="2516111"/>
              <a:chOff x="1913466" y="1555222"/>
              <a:chExt cx="2365718" cy="2516111"/>
            </a:xfrm>
          </p:grpSpPr>
          <p:sp>
            <p:nvSpPr>
              <p:cNvPr id="39" name="矩形: 圓角化同側角落 38">
                <a:extLst>
                  <a:ext uri="{FF2B5EF4-FFF2-40B4-BE49-F238E27FC236}">
                    <a16:creationId xmlns:a16="http://schemas.microsoft.com/office/drawing/2014/main" id="{6087B422-3EAF-4820-97C8-DC7FD35C8966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Driver</a:t>
                </a:r>
                <a:endParaRPr lang="zh-TW" altLang="en-US" b="1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E9799DA-3D3D-47D9-8DE1-268DDB704BCC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8C31ED9-ACE6-4A12-A440-9314F4498D52}"/>
              </a:ext>
            </a:extLst>
          </p:cNvPr>
          <p:cNvGrpSpPr/>
          <p:nvPr/>
        </p:nvGrpSpPr>
        <p:grpSpPr>
          <a:xfrm>
            <a:off x="3137594" y="3258578"/>
            <a:ext cx="2124001" cy="2516111"/>
            <a:chOff x="1744132" y="818621"/>
            <a:chExt cx="2124001" cy="2516111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CA94648-3B51-47F6-85CC-E19F077B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" b="92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A7C833B-BEAB-4181-83D6-6641ECED73A2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55" name="矩形: 圓角化同側角落 54">
                <a:extLst>
                  <a:ext uri="{FF2B5EF4-FFF2-40B4-BE49-F238E27FC236}">
                    <a16:creationId xmlns:a16="http://schemas.microsoft.com/office/drawing/2014/main" id="{C9925C4C-2A34-4641-9ABE-BA92C89BF7D9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Global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7A5457F-0EE9-4815-866A-8D1A297BFD96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0209D3F-524B-44C4-A148-8D92B74AF0D9}"/>
              </a:ext>
            </a:extLst>
          </p:cNvPr>
          <p:cNvGrpSpPr/>
          <p:nvPr/>
        </p:nvGrpSpPr>
        <p:grpSpPr>
          <a:xfrm>
            <a:off x="9521333" y="3258578"/>
            <a:ext cx="2124001" cy="2516111"/>
            <a:chOff x="1744132" y="818621"/>
            <a:chExt cx="2124001" cy="251611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2D76C3F4-AB47-408C-B9D7-DC7A5ECB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3" r="3263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56BA14F-92E6-40EB-A20B-D875EAFD5E04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65" name="矩形: 圓角化同側角落 64">
                <a:extLst>
                  <a:ext uri="{FF2B5EF4-FFF2-40B4-BE49-F238E27FC236}">
                    <a16:creationId xmlns:a16="http://schemas.microsoft.com/office/drawing/2014/main" id="{88F473DF-3F3C-4BCA-B05B-73179A9839B2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Local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34C9AB-85B7-4819-8238-EA06E7109A4A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78FC494-59EE-4E73-AE8C-620058A0FC5C}"/>
              </a:ext>
            </a:extLst>
          </p:cNvPr>
          <p:cNvCxnSpPr>
            <a:cxnSpLocks/>
          </p:cNvCxnSpPr>
          <p:nvPr/>
        </p:nvCxnSpPr>
        <p:spPr>
          <a:xfrm>
            <a:off x="6087534" y="1800971"/>
            <a:ext cx="0" cy="4107134"/>
          </a:xfrm>
          <a:prstGeom prst="line">
            <a:avLst/>
          </a:prstGeom>
          <a:ln w="76200">
            <a:solidFill>
              <a:srgbClr val="B24F45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A771F0F0-9F27-4397-99C5-2E93E54770D0}"/>
              </a:ext>
            </a:extLst>
          </p:cNvPr>
          <p:cNvSpPr/>
          <p:nvPr/>
        </p:nvSpPr>
        <p:spPr>
          <a:xfrm>
            <a:off x="2653734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533D5596-7D7A-4E0D-8C51-8D76BD9ABC7C}"/>
              </a:ext>
            </a:extLst>
          </p:cNvPr>
          <p:cNvSpPr/>
          <p:nvPr/>
        </p:nvSpPr>
        <p:spPr>
          <a:xfrm>
            <a:off x="9037473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2710A84-9ACC-4CEA-B6E0-E1AA9C0D7FB8}"/>
              </a:ext>
            </a:extLst>
          </p:cNvPr>
          <p:cNvSpPr txBox="1"/>
          <p:nvPr/>
        </p:nvSpPr>
        <p:spPr>
          <a:xfrm>
            <a:off x="771447" y="1677921"/>
            <a:ext cx="42484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Global Planning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Avoiding Static obstacle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5F6734-881C-4C78-B830-D7B4C15A3AB6}"/>
              </a:ext>
            </a:extLst>
          </p:cNvPr>
          <p:cNvSpPr txBox="1"/>
          <p:nvPr/>
        </p:nvSpPr>
        <p:spPr>
          <a:xfrm>
            <a:off x="7155190" y="1677921"/>
            <a:ext cx="4619356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Local Planning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Handle emergency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Evading moving objects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333F81-2010-42AE-BC74-2898DE80951D}"/>
              </a:ext>
            </a:extLst>
          </p:cNvPr>
          <p:cNvSpPr txBox="1"/>
          <p:nvPr/>
        </p:nvSpPr>
        <p:spPr>
          <a:xfrm>
            <a:off x="559292" y="834157"/>
            <a:ext cx="1107341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</a:rPr>
              <a:t>Motion Planning finds a continuous sequence of valid configurations that safely and efficiently guide a robot from start to goal.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8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Local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6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aphicFrame>
        <p:nvGraphicFramePr>
          <p:cNvPr id="3" name="表格 9">
            <a:extLst>
              <a:ext uri="{FF2B5EF4-FFF2-40B4-BE49-F238E27FC236}">
                <a16:creationId xmlns:a16="http://schemas.microsoft.com/office/drawing/2014/main" id="{04D9E07E-AAE9-4F74-8D33-578E523D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017949"/>
              </p:ext>
            </p:extLst>
          </p:nvPr>
        </p:nvGraphicFramePr>
        <p:xfrm>
          <a:off x="380842" y="1236132"/>
          <a:ext cx="11430316" cy="328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79">
                  <a:extLst>
                    <a:ext uri="{9D8B030D-6E8A-4147-A177-3AD203B41FA5}">
                      <a16:colId xmlns:a16="http://schemas.microsoft.com/office/drawing/2014/main" val="52537167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262029575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323078788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712748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Potential Fields (APF)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Window Approach (DWA)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Velocity Obstacles (VO)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Predictive Control (MPC)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23168"/>
                  </a:ext>
                </a:extLst>
              </a:tr>
              <a:tr h="18999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0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3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82509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A3F058A-6D2B-45F0-A943-FBA12D1B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1980002"/>
            <a:ext cx="2590800" cy="144899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3B4535-74A0-409F-8D71-5A821EDFEE0E}"/>
              </a:ext>
            </a:extLst>
          </p:cNvPr>
          <p:cNvSpPr txBox="1"/>
          <p:nvPr/>
        </p:nvSpPr>
        <p:spPr>
          <a:xfrm>
            <a:off x="602704" y="3234266"/>
            <a:ext cx="2674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Polvara</a:t>
            </a:r>
            <a:r>
              <a:rPr lang="en-US" altLang="zh-TW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Riccardo, et al. "Obstacle avoidance approaches for autonomous navigation of unmanned surface vehicles." </a:t>
            </a:r>
            <a:r>
              <a:rPr lang="en-US" altLang="zh-TW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Navigation</a:t>
            </a:r>
            <a:r>
              <a:rPr lang="en-US" altLang="zh-TW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71.1 (2018): 241-256.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059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1406ACA-28F2-4576-85AA-9B8607608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44277"/>
              </p:ext>
            </p:extLst>
          </p:nvPr>
        </p:nvGraphicFramePr>
        <p:xfrm>
          <a:off x="846666" y="1413933"/>
          <a:ext cx="96943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7167">
                  <a:extLst>
                    <a:ext uri="{9D8B030D-6E8A-4147-A177-3AD203B41FA5}">
                      <a16:colId xmlns:a16="http://schemas.microsoft.com/office/drawing/2014/main" val="3145101953"/>
                    </a:ext>
                  </a:extLst>
                </a:gridCol>
                <a:gridCol w="4847167">
                  <a:extLst>
                    <a:ext uri="{9D8B030D-6E8A-4147-A177-3AD203B41FA5}">
                      <a16:colId xmlns:a16="http://schemas.microsoft.com/office/drawing/2014/main" val="1046741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Drawback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5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Artificial Potential Fields (APF)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 massive computation, Local minima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52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Dynamic Window Approach (DWA)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Limited ability to handle moving obstacles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62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Velocity Obstacle (VO)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3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 Predictive Control (MPC)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17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52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手繪多邊形: 圖案 214">
            <a:extLst>
              <a:ext uri="{FF2B5EF4-FFF2-40B4-BE49-F238E27FC236}">
                <a16:creationId xmlns:a16="http://schemas.microsoft.com/office/drawing/2014/main" id="{58C62EF0-C1F2-4C45-9CCC-B14185450945}"/>
              </a:ext>
            </a:extLst>
          </p:cNvPr>
          <p:cNvSpPr>
            <a:spLocks noChangeAspect="1"/>
          </p:cNvSpPr>
          <p:nvPr/>
        </p:nvSpPr>
        <p:spPr>
          <a:xfrm>
            <a:off x="6036414" y="1006915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FCCBE501-89DF-4F94-AD5C-7D78D4845C7B}"/>
              </a:ext>
            </a:extLst>
          </p:cNvPr>
          <p:cNvCxnSpPr/>
          <p:nvPr/>
        </p:nvCxnSpPr>
        <p:spPr>
          <a:xfrm flipV="1">
            <a:off x="6036415" y="1232951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D485E645-D01F-4C24-B92B-3DF92EEF2479}"/>
              </a:ext>
            </a:extLst>
          </p:cNvPr>
          <p:cNvCxnSpPr>
            <a:cxnSpLocks/>
          </p:cNvCxnSpPr>
          <p:nvPr/>
        </p:nvCxnSpPr>
        <p:spPr>
          <a:xfrm flipV="1">
            <a:off x="6036415" y="1823722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02249C76-5B5C-4683-9E4A-C717917F5A4D}"/>
              </a:ext>
            </a:extLst>
          </p:cNvPr>
          <p:cNvSpPr>
            <a:spLocks noChangeAspect="1"/>
          </p:cNvSpPr>
          <p:nvPr/>
        </p:nvSpPr>
        <p:spPr>
          <a:xfrm>
            <a:off x="1455713" y="16438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B084F8-0178-42E2-B7DF-D35C9C715287}"/>
              </a:ext>
            </a:extLst>
          </p:cNvPr>
          <p:cNvCxnSpPr/>
          <p:nvPr/>
        </p:nvCxnSpPr>
        <p:spPr>
          <a:xfrm flipV="1">
            <a:off x="1455714" y="18699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EC95686-EAA1-4331-BCE7-518A25851EC4}"/>
              </a:ext>
            </a:extLst>
          </p:cNvPr>
          <p:cNvCxnSpPr>
            <a:cxnSpLocks/>
          </p:cNvCxnSpPr>
          <p:nvPr/>
        </p:nvCxnSpPr>
        <p:spPr>
          <a:xfrm flipV="1">
            <a:off x="1455714" y="24606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>
            <a:extLst>
              <a:ext uri="{FF2B5EF4-FFF2-40B4-BE49-F238E27FC236}">
                <a16:creationId xmlns:a16="http://schemas.microsoft.com/office/drawing/2014/main" id="{5A30271C-5568-4C21-B8CA-D0F942CD1A8A}"/>
              </a:ext>
            </a:extLst>
          </p:cNvPr>
          <p:cNvSpPr/>
          <p:nvPr/>
        </p:nvSpPr>
        <p:spPr>
          <a:xfrm>
            <a:off x="855959" y="4898572"/>
            <a:ext cx="864000" cy="864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9CF0E11E-E0BE-4F6E-8BB1-99A229B9C33A}"/>
              </a:ext>
            </a:extLst>
          </p:cNvPr>
          <p:cNvSpPr>
            <a:spLocks noChangeAspect="1"/>
          </p:cNvSpPr>
          <p:nvPr/>
        </p:nvSpPr>
        <p:spPr>
          <a:xfrm>
            <a:off x="1303313" y="14914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Obstacle (VO)-1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8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2FD6284-E8E1-42C9-AE58-1D6FB3139946}"/>
              </a:ext>
            </a:extLst>
          </p:cNvPr>
          <p:cNvSpPr/>
          <p:nvPr/>
        </p:nvSpPr>
        <p:spPr>
          <a:xfrm>
            <a:off x="1298035" y="1892770"/>
            <a:ext cx="1728000" cy="172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353D3D6-5883-4600-A816-75DC2869F817}"/>
              </a:ext>
            </a:extLst>
          </p:cNvPr>
          <p:cNvSpPr/>
          <p:nvPr/>
        </p:nvSpPr>
        <p:spPr>
          <a:xfrm>
            <a:off x="1719959" y="2328960"/>
            <a:ext cx="864000" cy="864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91ABB8D-1395-4EE8-881F-9E7EA6B9274B}"/>
              </a:ext>
            </a:extLst>
          </p:cNvPr>
          <p:cNvCxnSpPr/>
          <p:nvPr/>
        </p:nvCxnSpPr>
        <p:spPr>
          <a:xfrm flipV="1">
            <a:off x="1303314" y="17175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F3E8EB5-207B-4238-B293-23CF3BB4085A}"/>
              </a:ext>
            </a:extLst>
          </p:cNvPr>
          <p:cNvCxnSpPr>
            <a:cxnSpLocks/>
          </p:cNvCxnSpPr>
          <p:nvPr/>
        </p:nvCxnSpPr>
        <p:spPr>
          <a:xfrm flipV="1">
            <a:off x="1303314" y="23082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6B98B4AB-457E-4D6D-8295-AE8C120C562B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212CD3B-8E5E-4D7A-9E08-222E256EFD95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870332C-A48A-48AA-9131-E7D32DD717EB}"/>
              </a:ext>
            </a:extLst>
          </p:cNvPr>
          <p:cNvSpPr/>
          <p:nvPr/>
        </p:nvSpPr>
        <p:spPr>
          <a:xfrm>
            <a:off x="2585887" y="1493387"/>
            <a:ext cx="1152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C-space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79C6ED-D6C8-45EF-9769-BD7EE39F2EA6}"/>
              </a:ext>
            </a:extLst>
          </p:cNvPr>
          <p:cNvSpPr txBox="1"/>
          <p:nvPr/>
        </p:nvSpPr>
        <p:spPr>
          <a:xfrm>
            <a:off x="2220655" y="5497537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A</a:t>
            </a:r>
            <a:endParaRPr lang="zh-TW" altLang="en-US" dirty="0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883018F4-8449-495D-B505-34C6491AEEF1}"/>
              </a:ext>
            </a:extLst>
          </p:cNvPr>
          <p:cNvSpPr/>
          <p:nvPr/>
        </p:nvSpPr>
        <p:spPr>
          <a:xfrm>
            <a:off x="1698171" y="5480462"/>
            <a:ext cx="540328" cy="382771"/>
          </a:xfrm>
          <a:custGeom>
            <a:avLst/>
            <a:gdLst>
              <a:gd name="connsiteX0" fmla="*/ 540328 w 540328"/>
              <a:gd name="connsiteY0" fmla="*/ 219694 h 382771"/>
              <a:gd name="connsiteX1" fmla="*/ 136567 w 540328"/>
              <a:gd name="connsiteY1" fmla="*/ 380011 h 382771"/>
              <a:gd name="connsiteX2" fmla="*/ 160317 w 540328"/>
              <a:gd name="connsiteY2" fmla="*/ 100941 h 382771"/>
              <a:gd name="connsiteX3" fmla="*/ 0 w 540328"/>
              <a:gd name="connsiteY3" fmla="*/ 0 h 3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382771">
                <a:moveTo>
                  <a:pt x="540328" y="219694"/>
                </a:moveTo>
                <a:cubicBezTo>
                  <a:pt x="370115" y="309748"/>
                  <a:pt x="199902" y="399803"/>
                  <a:pt x="136567" y="380011"/>
                </a:cubicBezTo>
                <a:cubicBezTo>
                  <a:pt x="73232" y="360219"/>
                  <a:pt x="183078" y="164276"/>
                  <a:pt x="160317" y="100941"/>
                </a:cubicBezTo>
                <a:cubicBezTo>
                  <a:pt x="137556" y="37606"/>
                  <a:pt x="68778" y="1880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F70AD7-D51B-41B1-82E3-D0F3B183B68A}"/>
              </a:ext>
            </a:extLst>
          </p:cNvPr>
          <p:cNvSpPr txBox="1"/>
          <p:nvPr/>
        </p:nvSpPr>
        <p:spPr>
          <a:xfrm>
            <a:off x="151764" y="3059667"/>
            <a:ext cx="100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B</a:t>
            </a:r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94C42A04-1C93-4F18-BE6B-F510D550116F}"/>
              </a:ext>
            </a:extLst>
          </p:cNvPr>
          <p:cNvSpPr/>
          <p:nvPr/>
        </p:nvSpPr>
        <p:spPr>
          <a:xfrm>
            <a:off x="1187532" y="2731325"/>
            <a:ext cx="534390" cy="522514"/>
          </a:xfrm>
          <a:custGeom>
            <a:avLst/>
            <a:gdLst>
              <a:gd name="connsiteX0" fmla="*/ 0 w 534390"/>
              <a:gd name="connsiteY0" fmla="*/ 522514 h 522514"/>
              <a:gd name="connsiteX1" fmla="*/ 397824 w 534390"/>
              <a:gd name="connsiteY1" fmla="*/ 391885 h 522514"/>
              <a:gd name="connsiteX2" fmla="*/ 279071 w 534390"/>
              <a:gd name="connsiteY2" fmla="*/ 71252 h 522514"/>
              <a:gd name="connsiteX3" fmla="*/ 534390 w 534390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390" h="522514">
                <a:moveTo>
                  <a:pt x="0" y="522514"/>
                </a:moveTo>
                <a:cubicBezTo>
                  <a:pt x="175656" y="494804"/>
                  <a:pt x="351312" y="467095"/>
                  <a:pt x="397824" y="391885"/>
                </a:cubicBezTo>
                <a:cubicBezTo>
                  <a:pt x="444336" y="316675"/>
                  <a:pt x="256310" y="136566"/>
                  <a:pt x="279071" y="71252"/>
                </a:cubicBezTo>
                <a:cubicBezTo>
                  <a:pt x="301832" y="5938"/>
                  <a:pt x="418111" y="2969"/>
                  <a:pt x="53439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5A7940B-900F-48E4-90CA-E9F03B8F9C74}"/>
              </a:ext>
            </a:extLst>
          </p:cNvPr>
          <p:cNvCxnSpPr>
            <a:endCxn id="36" idx="5"/>
          </p:cNvCxnSpPr>
          <p:nvPr/>
        </p:nvCxnSpPr>
        <p:spPr>
          <a:xfrm>
            <a:off x="2151959" y="2756770"/>
            <a:ext cx="621016" cy="610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/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1FD0F8FD-2789-4074-93AD-947A24980CDE}"/>
              </a:ext>
            </a:extLst>
          </p:cNvPr>
          <p:cNvCxnSpPr/>
          <p:nvPr/>
        </p:nvCxnSpPr>
        <p:spPr>
          <a:xfrm>
            <a:off x="437181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3D2DAB3-D384-4210-A6AB-8B0C4CCB92B4}"/>
              </a:ext>
            </a:extLst>
          </p:cNvPr>
          <p:cNvCxnSpPr/>
          <p:nvPr/>
        </p:nvCxnSpPr>
        <p:spPr>
          <a:xfrm flipV="1">
            <a:off x="602688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72A45F58-D72A-47B7-A103-DF641BC66AE7}"/>
              </a:ext>
            </a:extLst>
          </p:cNvPr>
          <p:cNvSpPr/>
          <p:nvPr/>
        </p:nvSpPr>
        <p:spPr>
          <a:xfrm>
            <a:off x="4169229" y="1491467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/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blipFill>
                <a:blip r:embed="rId3"/>
                <a:stretch>
                  <a:fillRect r="-200000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/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blipFill>
                <a:blip r:embed="rId4"/>
                <a:stretch>
                  <a:fillRect r="-212195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/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blipFill>
                <a:blip r:embed="rId5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橢圓 161">
            <a:extLst>
              <a:ext uri="{FF2B5EF4-FFF2-40B4-BE49-F238E27FC236}">
                <a16:creationId xmlns:a16="http://schemas.microsoft.com/office/drawing/2014/main" id="{2CCE41F4-1838-48A0-A960-AD1DADEEF057}"/>
              </a:ext>
            </a:extLst>
          </p:cNvPr>
          <p:cNvSpPr/>
          <p:nvPr/>
        </p:nvSpPr>
        <p:spPr>
          <a:xfrm>
            <a:off x="6004024" y="48218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/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Collision Cone,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blipFill>
                <a:blip r:embed="rId6"/>
                <a:stretch>
                  <a:fillRect l="-4301" t="-5109" r="-6452" b="-10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5C5F5085-51A0-40D5-A1CA-98D6F335DD44}"/>
              </a:ext>
            </a:extLst>
          </p:cNvPr>
          <p:cNvCxnSpPr/>
          <p:nvPr/>
        </p:nvCxnSpPr>
        <p:spPr>
          <a:xfrm>
            <a:off x="834663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224EDE48-17A8-41C9-BFBB-0AFD1F41AE6E}"/>
              </a:ext>
            </a:extLst>
          </p:cNvPr>
          <p:cNvCxnSpPr/>
          <p:nvPr/>
        </p:nvCxnSpPr>
        <p:spPr>
          <a:xfrm flipV="1">
            <a:off x="1000170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/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blipFill>
                <a:blip r:embed="rId7"/>
                <a:stretch>
                  <a:fillRect r="-136585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/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blipFill>
                <a:blip r:embed="rId8"/>
                <a:stretch>
                  <a:fillRect r="-148780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/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blipFill>
                <a:blip r:embed="rId9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線接點 206">
            <a:extLst>
              <a:ext uri="{FF2B5EF4-FFF2-40B4-BE49-F238E27FC236}">
                <a16:creationId xmlns:a16="http://schemas.microsoft.com/office/drawing/2014/main" id="{80AF3206-8E6B-4086-ADE7-2F917D0DE8CD}"/>
              </a:ext>
            </a:extLst>
          </p:cNvPr>
          <p:cNvCxnSpPr/>
          <p:nvPr/>
        </p:nvCxnSpPr>
        <p:spPr>
          <a:xfrm>
            <a:off x="3942923" y="1560668"/>
            <a:ext cx="0" cy="4302565"/>
          </a:xfrm>
          <a:prstGeom prst="line">
            <a:avLst/>
          </a:prstGeom>
          <a:ln w="762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D991A622-D9C5-40F0-9C20-0D2050D936BF}"/>
              </a:ext>
            </a:extLst>
          </p:cNvPr>
          <p:cNvSpPr/>
          <p:nvPr/>
        </p:nvSpPr>
        <p:spPr>
          <a:xfrm>
            <a:off x="358987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箭號: 向右 199">
            <a:extLst>
              <a:ext uri="{FF2B5EF4-FFF2-40B4-BE49-F238E27FC236}">
                <a16:creationId xmlns:a16="http://schemas.microsoft.com/office/drawing/2014/main" id="{44DE32EB-FAE1-451B-AA07-A6EEE1A8B3BC}"/>
              </a:ext>
            </a:extLst>
          </p:cNvPr>
          <p:cNvSpPr/>
          <p:nvPr/>
        </p:nvSpPr>
        <p:spPr>
          <a:xfrm>
            <a:off x="756469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9573973C-6D50-4F95-AE58-EEA07E8645B7}"/>
              </a:ext>
            </a:extLst>
          </p:cNvPr>
          <p:cNvGrpSpPr/>
          <p:nvPr/>
        </p:nvGrpSpPr>
        <p:grpSpPr>
          <a:xfrm>
            <a:off x="1155259" y="2756770"/>
            <a:ext cx="1006776" cy="864000"/>
            <a:chOff x="1155259" y="2756770"/>
            <a:chExt cx="1006776" cy="864000"/>
          </a:xfrm>
        </p:grpSpPr>
        <p:cxnSp>
          <p:nvCxnSpPr>
            <p:cNvPr id="209" name="直線單箭頭接點 208">
              <a:extLst>
                <a:ext uri="{FF2B5EF4-FFF2-40B4-BE49-F238E27FC236}">
                  <a16:creationId xmlns:a16="http://schemas.microsoft.com/office/drawing/2014/main" id="{19854461-E683-4C59-9AF1-C22A0A15E7FB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0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8160438F-40AB-439E-895A-0DCA19638DBD}"/>
              </a:ext>
            </a:extLst>
          </p:cNvPr>
          <p:cNvGrpSpPr/>
          <p:nvPr/>
        </p:nvGrpSpPr>
        <p:grpSpPr>
          <a:xfrm>
            <a:off x="8994928" y="4853827"/>
            <a:ext cx="1006776" cy="864000"/>
            <a:chOff x="1155259" y="2756770"/>
            <a:chExt cx="1006776" cy="864000"/>
          </a:xfrm>
        </p:grpSpPr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8DB98D1-955E-420B-BD04-285501BABD9F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橢圓 285">
            <a:extLst>
              <a:ext uri="{FF2B5EF4-FFF2-40B4-BE49-F238E27FC236}">
                <a16:creationId xmlns:a16="http://schemas.microsoft.com/office/drawing/2014/main" id="{72BE05DC-543B-458D-BE05-9267642634E2}"/>
              </a:ext>
            </a:extLst>
          </p:cNvPr>
          <p:cNvSpPr/>
          <p:nvPr/>
        </p:nvSpPr>
        <p:spPr>
          <a:xfrm>
            <a:off x="9991913" y="4823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/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Velocity Obstacle,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blipFill>
                <a:blip r:embed="rId12"/>
                <a:stretch>
                  <a:fillRect l="-3417" t="-5147" r="-4100" b="-11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/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6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5833 -0.368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00039 -0.480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0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209 L 0.37396 -0.0916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-449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37487 -0.0932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37" y="-467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37409 -0.0923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71 -0.30532 L 3.54167E-6 -3.33333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139 L 0.24297 0.126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625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24193 0.1282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641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7 L 0.24154 0.1287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638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52" grpId="0" animBg="1"/>
      <p:bldP spid="52" grpId="1" animBg="1"/>
      <p:bldP spid="33" grpId="0" animBg="1"/>
      <p:bldP spid="36" grpId="0" animBg="1"/>
      <p:bldP spid="30" grpId="0" animBg="1"/>
      <p:bldP spid="31" grpId="0" animBg="1"/>
      <p:bldP spid="45" grpId="0"/>
      <p:bldP spid="159" grpId="0"/>
      <p:bldP spid="160" grpId="0"/>
      <p:bldP spid="161" grpId="0"/>
      <p:bldP spid="162" grpId="0" animBg="1"/>
      <p:bldP spid="195" grpId="0"/>
      <p:bldP spid="203" grpId="0"/>
      <p:bldP spid="204" grpId="0"/>
      <p:bldP spid="205" grpId="0"/>
      <p:bldP spid="46" grpId="0" animBg="1"/>
      <p:bldP spid="200" grpId="0" animBg="1"/>
      <p:bldP spid="286" grpId="0" animBg="1"/>
      <p:bldP spid="288" grpId="0"/>
      <p:bldP spid="2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9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608A229-5F20-472E-B671-C2FF00D7A3CE}"/>
              </a:ext>
            </a:extLst>
          </p:cNvPr>
          <p:cNvGrpSpPr/>
          <p:nvPr/>
        </p:nvGrpSpPr>
        <p:grpSpPr>
          <a:xfrm>
            <a:off x="1446270" y="1334785"/>
            <a:ext cx="2814556" cy="4318000"/>
            <a:chOff x="1689711" y="1380067"/>
            <a:chExt cx="2814556" cy="4318000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D3023E17-374D-4CDC-8C16-E8538F4CFD8E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44FA7C1B-7C40-486B-B4BF-0A936C382881}"/>
                </a:ext>
              </a:extLst>
            </p:cNvPr>
            <p:cNvCxnSpPr>
              <a:stCxn id="11" idx="1"/>
              <a:endCxn id="1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7E226DF9-7BE2-4E0C-99C8-26981049C793}"/>
                </a:ext>
              </a:extLst>
            </p:cNvPr>
            <p:cNvCxnSpPr>
              <a:cxnSpLocks/>
              <a:stCxn id="11" idx="1"/>
              <a:endCxn id="1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/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FB9D12B-1B8C-4D24-A25D-201FFB9410E2}"/>
              </a:ext>
            </a:extLst>
          </p:cNvPr>
          <p:cNvCxnSpPr/>
          <p:nvPr/>
        </p:nvCxnSpPr>
        <p:spPr>
          <a:xfrm>
            <a:off x="474744" y="5220985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1A4FE00A-6132-4D90-AA50-30CB31A92ED6}"/>
              </a:ext>
            </a:extLst>
          </p:cNvPr>
          <p:cNvCxnSpPr>
            <a:cxnSpLocks/>
          </p:cNvCxnSpPr>
          <p:nvPr/>
        </p:nvCxnSpPr>
        <p:spPr>
          <a:xfrm flipV="1">
            <a:off x="2657088" y="2030901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/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/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橢圓 57">
            <a:extLst>
              <a:ext uri="{FF2B5EF4-FFF2-40B4-BE49-F238E27FC236}">
                <a16:creationId xmlns:a16="http://schemas.microsoft.com/office/drawing/2014/main" id="{7E2A6581-5D97-43AE-8A49-5DBE4AC0E1AB}"/>
              </a:ext>
            </a:extLst>
          </p:cNvPr>
          <p:cNvSpPr/>
          <p:nvPr/>
        </p:nvSpPr>
        <p:spPr>
          <a:xfrm>
            <a:off x="2135088" y="4706894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715D466-372A-43FF-B798-E3B622E2931B}"/>
              </a:ext>
            </a:extLst>
          </p:cNvPr>
          <p:cNvSpPr txBox="1"/>
          <p:nvPr/>
        </p:nvSpPr>
        <p:spPr>
          <a:xfrm>
            <a:off x="427892" y="4380414"/>
            <a:ext cx="200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feasible velocity region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CED1280F-6294-479C-BD76-2600B0ACBBF2}"/>
              </a:ext>
            </a:extLst>
          </p:cNvPr>
          <p:cNvSpPr/>
          <p:nvPr/>
        </p:nvSpPr>
        <p:spPr>
          <a:xfrm>
            <a:off x="5394868" y="4626419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Obstacle (VO)-2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C2133A-556A-484F-8749-394EB58053EF}"/>
              </a:ext>
            </a:extLst>
          </p:cNvPr>
          <p:cNvGrpSpPr/>
          <p:nvPr/>
        </p:nvGrpSpPr>
        <p:grpSpPr>
          <a:xfrm>
            <a:off x="6750276" y="1334785"/>
            <a:ext cx="4058409" cy="4428858"/>
            <a:chOff x="6750276" y="1334785"/>
            <a:chExt cx="4058409" cy="442885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5A3CFC2-D21C-476D-8BDB-6C7B5211A4DA}"/>
                </a:ext>
              </a:extLst>
            </p:cNvPr>
            <p:cNvGrpSpPr/>
            <p:nvPr/>
          </p:nvGrpSpPr>
          <p:grpSpPr>
            <a:xfrm>
              <a:off x="7721802" y="1334785"/>
              <a:ext cx="2814556" cy="3453811"/>
              <a:chOff x="5791201" y="1380067"/>
              <a:chExt cx="2814556" cy="3453811"/>
            </a:xfrm>
          </p:grpSpPr>
          <p:sp>
            <p:nvSpPr>
              <p:cNvPr id="80" name="手繪多邊形: 圖案 79">
                <a:extLst>
                  <a:ext uri="{FF2B5EF4-FFF2-40B4-BE49-F238E27FC236}">
                    <a16:creationId xmlns:a16="http://schemas.microsoft.com/office/drawing/2014/main" id="{1474F6A2-82D0-4259-A9A3-9BFB25A7B8B7}"/>
                  </a:ext>
                </a:extLst>
              </p:cNvPr>
              <p:cNvSpPr/>
              <p:nvPr/>
            </p:nvSpPr>
            <p:spPr>
              <a:xfrm>
                <a:off x="6680713" y="3942554"/>
                <a:ext cx="864000" cy="864000"/>
              </a:xfrm>
              <a:custGeom>
                <a:avLst/>
                <a:gdLst>
                  <a:gd name="connsiteX0" fmla="*/ 432000 w 864000"/>
                  <a:gd name="connsiteY0" fmla="*/ 0 h 864000"/>
                  <a:gd name="connsiteX1" fmla="*/ 864000 w 864000"/>
                  <a:gd name="connsiteY1" fmla="*/ 432000 h 864000"/>
                  <a:gd name="connsiteX2" fmla="*/ 858035 w 864000"/>
                  <a:gd name="connsiteY2" fmla="*/ 491172 h 864000"/>
                  <a:gd name="connsiteX3" fmla="*/ 795907 w 864000"/>
                  <a:gd name="connsiteY3" fmla="*/ 663061 h 864000"/>
                  <a:gd name="connsiteX4" fmla="*/ 790221 w 864000"/>
                  <a:gd name="connsiteY4" fmla="*/ 673535 h 864000"/>
                  <a:gd name="connsiteX5" fmla="*/ 432000 w 864000"/>
                  <a:gd name="connsiteY5" fmla="*/ 864000 h 864000"/>
                  <a:gd name="connsiteX6" fmla="*/ 73779 w 864000"/>
                  <a:gd name="connsiteY6" fmla="*/ 673535 h 864000"/>
                  <a:gd name="connsiteX7" fmla="*/ 55892 w 864000"/>
                  <a:gd name="connsiteY7" fmla="*/ 640580 h 864000"/>
                  <a:gd name="connsiteX8" fmla="*/ 4191 w 864000"/>
                  <a:gd name="connsiteY8" fmla="*/ 473575 h 864000"/>
                  <a:gd name="connsiteX9" fmla="*/ 0 w 864000"/>
                  <a:gd name="connsiteY9" fmla="*/ 432000 h 864000"/>
                  <a:gd name="connsiteX10" fmla="*/ 432000 w 864000"/>
                  <a:gd name="connsiteY10" fmla="*/ 0 h 86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4000" h="864000">
                    <a:moveTo>
                      <a:pt x="432000" y="0"/>
                    </a:moveTo>
                    <a:cubicBezTo>
                      <a:pt x="670587" y="0"/>
                      <a:pt x="864000" y="193413"/>
                      <a:pt x="864000" y="432000"/>
                    </a:cubicBezTo>
                    <a:lnTo>
                      <a:pt x="858035" y="491172"/>
                    </a:lnTo>
                    <a:lnTo>
                      <a:pt x="795907" y="663061"/>
                    </a:lnTo>
                    <a:lnTo>
                      <a:pt x="790221" y="673535"/>
                    </a:lnTo>
                    <a:cubicBezTo>
                      <a:pt x="712588" y="788448"/>
                      <a:pt x="581117" y="864000"/>
                      <a:pt x="432000" y="864000"/>
                    </a:cubicBezTo>
                    <a:cubicBezTo>
                      <a:pt x="282883" y="864000"/>
                      <a:pt x="151413" y="788448"/>
                      <a:pt x="73779" y="673535"/>
                    </a:cubicBezTo>
                    <a:lnTo>
                      <a:pt x="55892" y="640580"/>
                    </a:lnTo>
                    <a:lnTo>
                      <a:pt x="4191" y="473575"/>
                    </a:lnTo>
                    <a:lnTo>
                      <a:pt x="0" y="432000"/>
                    </a:lnTo>
                    <a:cubicBezTo>
                      <a:pt x="0" y="193413"/>
                      <a:pt x="193413" y="0"/>
                      <a:pt x="432000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7C9A62E7-BEA8-4D9F-BE98-CF22D8893B83}"/>
                  </a:ext>
                </a:extLst>
              </p:cNvPr>
              <p:cNvSpPr/>
              <p:nvPr/>
            </p:nvSpPr>
            <p:spPr>
              <a:xfrm>
                <a:off x="5791201" y="1380067"/>
                <a:ext cx="2814556" cy="3053659"/>
              </a:xfrm>
              <a:custGeom>
                <a:avLst/>
                <a:gdLst>
                  <a:gd name="connsiteX0" fmla="*/ 2687556 w 2814556"/>
                  <a:gd name="connsiteY0" fmla="*/ 0 h 3053659"/>
                  <a:gd name="connsiteX1" fmla="*/ 2721422 w 2814556"/>
                  <a:gd name="connsiteY1" fmla="*/ 16933 h 3053659"/>
                  <a:gd name="connsiteX2" fmla="*/ 2780689 w 2814556"/>
                  <a:gd name="connsiteY2" fmla="*/ 59266 h 3053659"/>
                  <a:gd name="connsiteX3" fmla="*/ 2814556 w 2814556"/>
                  <a:gd name="connsiteY3" fmla="*/ 101600 h 3053659"/>
                  <a:gd name="connsiteX4" fmla="*/ 1747547 w 2814556"/>
                  <a:gd name="connsiteY4" fmla="*/ 3053659 h 3053659"/>
                  <a:gd name="connsiteX5" fmla="*/ 1753512 w 2814556"/>
                  <a:gd name="connsiteY5" fmla="*/ 2994487 h 3053659"/>
                  <a:gd name="connsiteX6" fmla="*/ 1321512 w 2814556"/>
                  <a:gd name="connsiteY6" fmla="*/ 2562487 h 3053659"/>
                  <a:gd name="connsiteX7" fmla="*/ 889512 w 2814556"/>
                  <a:gd name="connsiteY7" fmla="*/ 2994487 h 3053659"/>
                  <a:gd name="connsiteX8" fmla="*/ 893703 w 2814556"/>
                  <a:gd name="connsiteY8" fmla="*/ 3036062 h 3053659"/>
                  <a:gd name="connsiteX9" fmla="*/ 3622 w 2814556"/>
                  <a:gd name="connsiteY9" fmla="*/ 160866 h 3053659"/>
                  <a:gd name="connsiteX10" fmla="*/ 3622 w 2814556"/>
                  <a:gd name="connsiteY10" fmla="*/ 152400 h 3053659"/>
                  <a:gd name="connsiteX11" fmla="*/ 105222 w 2814556"/>
                  <a:gd name="connsiteY11" fmla="*/ 118533 h 3053659"/>
                  <a:gd name="connsiteX12" fmla="*/ 198356 w 2814556"/>
                  <a:gd name="connsiteY12" fmla="*/ 143933 h 3053659"/>
                  <a:gd name="connsiteX13" fmla="*/ 223756 w 2814556"/>
                  <a:gd name="connsiteY13" fmla="*/ 160866 h 3053659"/>
                  <a:gd name="connsiteX14" fmla="*/ 283022 w 2814556"/>
                  <a:gd name="connsiteY14" fmla="*/ 186266 h 3053659"/>
                  <a:gd name="connsiteX15" fmla="*/ 308422 w 2814556"/>
                  <a:gd name="connsiteY15" fmla="*/ 194733 h 3053659"/>
                  <a:gd name="connsiteX16" fmla="*/ 393089 w 2814556"/>
                  <a:gd name="connsiteY16" fmla="*/ 203200 h 3053659"/>
                  <a:gd name="connsiteX17" fmla="*/ 486222 w 2814556"/>
                  <a:gd name="connsiteY17" fmla="*/ 186266 h 3053659"/>
                  <a:gd name="connsiteX18" fmla="*/ 528556 w 2814556"/>
                  <a:gd name="connsiteY18" fmla="*/ 160866 h 3053659"/>
                  <a:gd name="connsiteX19" fmla="*/ 553956 w 2814556"/>
                  <a:gd name="connsiteY19" fmla="*/ 152400 h 3053659"/>
                  <a:gd name="connsiteX20" fmla="*/ 579356 w 2814556"/>
                  <a:gd name="connsiteY20" fmla="*/ 135466 h 3053659"/>
                  <a:gd name="connsiteX21" fmla="*/ 621689 w 2814556"/>
                  <a:gd name="connsiteY21" fmla="*/ 110066 h 3053659"/>
                  <a:gd name="connsiteX22" fmla="*/ 723289 w 2814556"/>
                  <a:gd name="connsiteY22" fmla="*/ 42333 h 3053659"/>
                  <a:gd name="connsiteX23" fmla="*/ 943422 w 2814556"/>
                  <a:gd name="connsiteY23" fmla="*/ 16933 h 3053659"/>
                  <a:gd name="connsiteX24" fmla="*/ 1045022 w 2814556"/>
                  <a:gd name="connsiteY24" fmla="*/ 67733 h 3053659"/>
                  <a:gd name="connsiteX25" fmla="*/ 1112756 w 2814556"/>
                  <a:gd name="connsiteY25" fmla="*/ 101600 h 3053659"/>
                  <a:gd name="connsiteX26" fmla="*/ 1180489 w 2814556"/>
                  <a:gd name="connsiteY26" fmla="*/ 152400 h 3053659"/>
                  <a:gd name="connsiteX27" fmla="*/ 1400622 w 2814556"/>
                  <a:gd name="connsiteY27" fmla="*/ 186266 h 3053659"/>
                  <a:gd name="connsiteX28" fmla="*/ 1595356 w 2814556"/>
                  <a:gd name="connsiteY28" fmla="*/ 127000 h 3053659"/>
                  <a:gd name="connsiteX29" fmla="*/ 1654622 w 2814556"/>
                  <a:gd name="connsiteY29" fmla="*/ 101600 h 3053659"/>
                  <a:gd name="connsiteX30" fmla="*/ 1747756 w 2814556"/>
                  <a:gd name="connsiteY30" fmla="*/ 84666 h 3053659"/>
                  <a:gd name="connsiteX31" fmla="*/ 1798556 w 2814556"/>
                  <a:gd name="connsiteY31" fmla="*/ 67733 h 3053659"/>
                  <a:gd name="connsiteX32" fmla="*/ 1993289 w 2814556"/>
                  <a:gd name="connsiteY32" fmla="*/ 67733 h 3053659"/>
                  <a:gd name="connsiteX33" fmla="*/ 2052556 w 2814556"/>
                  <a:gd name="connsiteY33" fmla="*/ 101600 h 3053659"/>
                  <a:gd name="connsiteX34" fmla="*/ 2128756 w 2814556"/>
                  <a:gd name="connsiteY34" fmla="*/ 118533 h 3053659"/>
                  <a:gd name="connsiteX35" fmla="*/ 2204956 w 2814556"/>
                  <a:gd name="connsiteY35" fmla="*/ 160866 h 3053659"/>
                  <a:gd name="connsiteX36" fmla="*/ 2238822 w 2814556"/>
                  <a:gd name="connsiteY36" fmla="*/ 177800 h 3053659"/>
                  <a:gd name="connsiteX37" fmla="*/ 2323489 w 2814556"/>
                  <a:gd name="connsiteY37" fmla="*/ 194733 h 3053659"/>
                  <a:gd name="connsiteX38" fmla="*/ 2408156 w 2814556"/>
                  <a:gd name="connsiteY38" fmla="*/ 186266 h 3053659"/>
                  <a:gd name="connsiteX39" fmla="*/ 2526689 w 2814556"/>
                  <a:gd name="connsiteY39" fmla="*/ 84666 h 3053659"/>
                  <a:gd name="connsiteX40" fmla="*/ 2628289 w 2814556"/>
                  <a:gd name="connsiteY40" fmla="*/ 16933 h 3053659"/>
                  <a:gd name="connsiteX41" fmla="*/ 2687556 w 2814556"/>
                  <a:gd name="connsiteY41" fmla="*/ 0 h 305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814556" h="3053659">
                    <a:moveTo>
                      <a:pt x="2687556" y="0"/>
                    </a:moveTo>
                    <a:cubicBezTo>
                      <a:pt x="2700177" y="0"/>
                      <a:pt x="2710774" y="10157"/>
                      <a:pt x="2721422" y="16933"/>
                    </a:cubicBezTo>
                    <a:cubicBezTo>
                      <a:pt x="2741904" y="29967"/>
                      <a:pt x="2760933" y="45155"/>
                      <a:pt x="2780689" y="59266"/>
                    </a:cubicBezTo>
                    <a:lnTo>
                      <a:pt x="2814556" y="101600"/>
                    </a:lnTo>
                    <a:lnTo>
                      <a:pt x="1747547" y="3053659"/>
                    </a:lnTo>
                    <a:lnTo>
                      <a:pt x="1753512" y="2994487"/>
                    </a:lnTo>
                    <a:cubicBezTo>
                      <a:pt x="1753512" y="2755900"/>
                      <a:pt x="1560099" y="2562487"/>
                      <a:pt x="1321512" y="2562487"/>
                    </a:cubicBezTo>
                    <a:cubicBezTo>
                      <a:pt x="1082925" y="2562487"/>
                      <a:pt x="889512" y="2755900"/>
                      <a:pt x="889512" y="2994487"/>
                    </a:cubicBezTo>
                    <a:lnTo>
                      <a:pt x="893703" y="3036062"/>
                    </a:lnTo>
                    <a:lnTo>
                      <a:pt x="3622" y="160866"/>
                    </a:lnTo>
                    <a:cubicBezTo>
                      <a:pt x="-2022" y="163689"/>
                      <a:pt x="-320" y="157328"/>
                      <a:pt x="3622" y="152400"/>
                    </a:cubicBezTo>
                    <a:cubicBezTo>
                      <a:pt x="37550" y="109989"/>
                      <a:pt x="37490" y="126059"/>
                      <a:pt x="105222" y="118533"/>
                    </a:cubicBezTo>
                    <a:cubicBezTo>
                      <a:pt x="128617" y="124382"/>
                      <a:pt x="181586" y="137225"/>
                      <a:pt x="198356" y="143933"/>
                    </a:cubicBezTo>
                    <a:cubicBezTo>
                      <a:pt x="207804" y="147712"/>
                      <a:pt x="214655" y="156315"/>
                      <a:pt x="223756" y="160866"/>
                    </a:cubicBezTo>
                    <a:cubicBezTo>
                      <a:pt x="242980" y="170478"/>
                      <a:pt x="263066" y="178284"/>
                      <a:pt x="283022" y="186266"/>
                    </a:cubicBezTo>
                    <a:cubicBezTo>
                      <a:pt x="291308" y="189581"/>
                      <a:pt x="299601" y="193376"/>
                      <a:pt x="308422" y="194733"/>
                    </a:cubicBezTo>
                    <a:cubicBezTo>
                      <a:pt x="336455" y="199046"/>
                      <a:pt x="364867" y="200378"/>
                      <a:pt x="393089" y="203200"/>
                    </a:cubicBezTo>
                    <a:cubicBezTo>
                      <a:pt x="405024" y="201495"/>
                      <a:pt x="467311" y="194671"/>
                      <a:pt x="486222" y="186266"/>
                    </a:cubicBezTo>
                    <a:cubicBezTo>
                      <a:pt x="501260" y="179582"/>
                      <a:pt x="513837" y="168225"/>
                      <a:pt x="528556" y="160866"/>
                    </a:cubicBezTo>
                    <a:cubicBezTo>
                      <a:pt x="536538" y="156875"/>
                      <a:pt x="545974" y="156391"/>
                      <a:pt x="553956" y="152400"/>
                    </a:cubicBezTo>
                    <a:cubicBezTo>
                      <a:pt x="563058" y="147849"/>
                      <a:pt x="570727" y="140859"/>
                      <a:pt x="579356" y="135466"/>
                    </a:cubicBezTo>
                    <a:cubicBezTo>
                      <a:pt x="593311" y="126744"/>
                      <a:pt x="608699" y="120169"/>
                      <a:pt x="621689" y="110066"/>
                    </a:cubicBezTo>
                    <a:cubicBezTo>
                      <a:pt x="666823" y="74962"/>
                      <a:pt x="651684" y="57075"/>
                      <a:pt x="723289" y="42333"/>
                    </a:cubicBezTo>
                    <a:cubicBezTo>
                      <a:pt x="795636" y="27438"/>
                      <a:pt x="870044" y="25400"/>
                      <a:pt x="943422" y="16933"/>
                    </a:cubicBezTo>
                    <a:cubicBezTo>
                      <a:pt x="1020711" y="47848"/>
                      <a:pt x="951856" y="18044"/>
                      <a:pt x="1045022" y="67733"/>
                    </a:cubicBezTo>
                    <a:cubicBezTo>
                      <a:pt x="1067295" y="79612"/>
                      <a:pt x="1091350" y="88221"/>
                      <a:pt x="1112756" y="101600"/>
                    </a:cubicBezTo>
                    <a:cubicBezTo>
                      <a:pt x="1136688" y="116558"/>
                      <a:pt x="1153414" y="144437"/>
                      <a:pt x="1180489" y="152400"/>
                    </a:cubicBezTo>
                    <a:cubicBezTo>
                      <a:pt x="1251713" y="173348"/>
                      <a:pt x="1327244" y="174977"/>
                      <a:pt x="1400622" y="186266"/>
                    </a:cubicBezTo>
                    <a:cubicBezTo>
                      <a:pt x="1503444" y="171578"/>
                      <a:pt x="1451320" y="183362"/>
                      <a:pt x="1595356" y="127000"/>
                    </a:cubicBezTo>
                    <a:cubicBezTo>
                      <a:pt x="1615371" y="119168"/>
                      <a:pt x="1633913" y="107353"/>
                      <a:pt x="1654622" y="101600"/>
                    </a:cubicBezTo>
                    <a:cubicBezTo>
                      <a:pt x="1685024" y="93155"/>
                      <a:pt x="1717041" y="91893"/>
                      <a:pt x="1747756" y="84666"/>
                    </a:cubicBezTo>
                    <a:cubicBezTo>
                      <a:pt x="1765131" y="80578"/>
                      <a:pt x="1781623" y="73377"/>
                      <a:pt x="1798556" y="67733"/>
                    </a:cubicBezTo>
                    <a:cubicBezTo>
                      <a:pt x="1833478" y="65550"/>
                      <a:pt x="1942367" y="49546"/>
                      <a:pt x="1993289" y="67733"/>
                    </a:cubicBezTo>
                    <a:cubicBezTo>
                      <a:pt x="2014717" y="75386"/>
                      <a:pt x="2032800" y="90311"/>
                      <a:pt x="2052556" y="101600"/>
                    </a:cubicBezTo>
                    <a:cubicBezTo>
                      <a:pt x="2077956" y="107244"/>
                      <a:pt x="2103887" y="110881"/>
                      <a:pt x="2128756" y="118533"/>
                    </a:cubicBezTo>
                    <a:cubicBezTo>
                      <a:pt x="2146954" y="124132"/>
                      <a:pt x="2191421" y="153346"/>
                      <a:pt x="2204956" y="160866"/>
                    </a:cubicBezTo>
                    <a:cubicBezTo>
                      <a:pt x="2215989" y="166996"/>
                      <a:pt x="2226686" y="174333"/>
                      <a:pt x="2238822" y="177800"/>
                    </a:cubicBezTo>
                    <a:cubicBezTo>
                      <a:pt x="2266496" y="185707"/>
                      <a:pt x="2295267" y="189089"/>
                      <a:pt x="2323489" y="194733"/>
                    </a:cubicBezTo>
                    <a:cubicBezTo>
                      <a:pt x="2351711" y="191911"/>
                      <a:pt x="2380422" y="192209"/>
                      <a:pt x="2408156" y="186266"/>
                    </a:cubicBezTo>
                    <a:cubicBezTo>
                      <a:pt x="2452425" y="176780"/>
                      <a:pt x="2513093" y="98262"/>
                      <a:pt x="2526689" y="84666"/>
                    </a:cubicBezTo>
                    <a:cubicBezTo>
                      <a:pt x="2555470" y="55885"/>
                      <a:pt x="2594422" y="39511"/>
                      <a:pt x="2628289" y="16933"/>
                    </a:cubicBezTo>
                    <a:cubicBezTo>
                      <a:pt x="2648045" y="11289"/>
                      <a:pt x="2667010" y="0"/>
                      <a:pt x="2687556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手繪多邊形: 圖案 77">
                <a:extLst>
                  <a:ext uri="{FF2B5EF4-FFF2-40B4-BE49-F238E27FC236}">
                    <a16:creationId xmlns:a16="http://schemas.microsoft.com/office/drawing/2014/main" id="{73DD6838-4C82-47D4-B20B-44BD185DE73A}"/>
                  </a:ext>
                </a:extLst>
              </p:cNvPr>
              <p:cNvSpPr/>
              <p:nvPr/>
            </p:nvSpPr>
            <p:spPr>
              <a:xfrm>
                <a:off x="6684905" y="4416130"/>
                <a:ext cx="51701" cy="167005"/>
              </a:xfrm>
              <a:custGeom>
                <a:avLst/>
                <a:gdLst>
                  <a:gd name="connsiteX0" fmla="*/ 0 w 51701"/>
                  <a:gd name="connsiteY0" fmla="*/ 0 h 167005"/>
                  <a:gd name="connsiteX1" fmla="*/ 51701 w 51701"/>
                  <a:gd name="connsiteY1" fmla="*/ 167005 h 167005"/>
                  <a:gd name="connsiteX2" fmla="*/ 29758 w 51701"/>
                  <a:gd name="connsiteY2" fmla="*/ 126579 h 167005"/>
                  <a:gd name="connsiteX3" fmla="*/ 4586 w 51701"/>
                  <a:gd name="connsiteY3" fmla="*/ 45488 h 167005"/>
                  <a:gd name="connsiteX4" fmla="*/ 0 w 51701"/>
                  <a:gd name="connsiteY4" fmla="*/ 0 h 16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01" h="167005">
                    <a:moveTo>
                      <a:pt x="0" y="0"/>
                    </a:moveTo>
                    <a:lnTo>
                      <a:pt x="51701" y="167005"/>
                    </a:lnTo>
                    <a:lnTo>
                      <a:pt x="29758" y="126579"/>
                    </a:lnTo>
                    <a:cubicBezTo>
                      <a:pt x="18828" y="100737"/>
                      <a:pt x="10341" y="73610"/>
                      <a:pt x="4586" y="45488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D444C34B-B904-4C3A-BC71-4457D28C6288}"/>
                  </a:ext>
                </a:extLst>
              </p:cNvPr>
              <p:cNvSpPr/>
              <p:nvPr/>
            </p:nvSpPr>
            <p:spPr>
              <a:xfrm>
                <a:off x="7476620" y="4433727"/>
                <a:ext cx="62128" cy="171889"/>
              </a:xfrm>
              <a:custGeom>
                <a:avLst/>
                <a:gdLst>
                  <a:gd name="connsiteX0" fmla="*/ 62128 w 62128"/>
                  <a:gd name="connsiteY0" fmla="*/ 0 h 171889"/>
                  <a:gd name="connsiteX1" fmla="*/ 59316 w 62128"/>
                  <a:gd name="connsiteY1" fmla="*/ 27891 h 171889"/>
                  <a:gd name="connsiteX2" fmla="*/ 34144 w 62128"/>
                  <a:gd name="connsiteY2" fmla="*/ 108982 h 171889"/>
                  <a:gd name="connsiteX3" fmla="*/ 0 w 62128"/>
                  <a:gd name="connsiteY3" fmla="*/ 171889 h 171889"/>
                  <a:gd name="connsiteX4" fmla="*/ 62128 w 62128"/>
                  <a:gd name="connsiteY4" fmla="*/ 0 h 171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28" h="171889">
                    <a:moveTo>
                      <a:pt x="62128" y="0"/>
                    </a:moveTo>
                    <a:lnTo>
                      <a:pt x="59316" y="27891"/>
                    </a:lnTo>
                    <a:cubicBezTo>
                      <a:pt x="53562" y="56013"/>
                      <a:pt x="45075" y="83140"/>
                      <a:pt x="34144" y="108982"/>
                    </a:cubicBezTo>
                    <a:lnTo>
                      <a:pt x="0" y="171889"/>
                    </a:lnTo>
                    <a:lnTo>
                      <a:pt x="6212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拱形 23">
                <a:extLst>
                  <a:ext uri="{FF2B5EF4-FFF2-40B4-BE49-F238E27FC236}">
                    <a16:creationId xmlns:a16="http://schemas.microsoft.com/office/drawing/2014/main" id="{D974F0F7-1048-449D-80B3-1786888B247D}"/>
                  </a:ext>
                </a:extLst>
              </p:cNvPr>
              <p:cNvSpPr/>
              <p:nvPr/>
            </p:nvSpPr>
            <p:spPr>
              <a:xfrm rot="10974555">
                <a:off x="6680713" y="3969878"/>
                <a:ext cx="864000" cy="864000"/>
              </a:xfrm>
              <a:prstGeom prst="blockArc">
                <a:avLst>
                  <a:gd name="adj1" fmla="val 11915825"/>
                  <a:gd name="adj2" fmla="val 20713052"/>
                  <a:gd name="adj3" fmla="val 438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34B48AE2-6F69-4157-B76F-A0D2063C6C78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7497031" y="1481668"/>
                <a:ext cx="1108726" cy="3071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BF4B51D4-76C3-40D7-9986-DDDEDC63DE6C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H="1" flipV="1">
                <a:off x="5794823" y="1532468"/>
                <a:ext cx="941782" cy="30506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674B5426-B80F-4F64-9961-A838E063A5F4}"/>
                </a:ext>
              </a:extLst>
            </p:cNvPr>
            <p:cNvCxnSpPr/>
            <p:nvPr/>
          </p:nvCxnSpPr>
          <p:spPr>
            <a:xfrm>
              <a:off x="6750276" y="5220985"/>
              <a:ext cx="4038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C548FE7-9403-4F83-9ED4-E8A9D352E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620" y="2030901"/>
              <a:ext cx="0" cy="37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/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/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blipFill>
                  <a:blip r:embed="rId6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8980993E-5422-4688-BA02-BF003AD1F6ED}"/>
                </a:ext>
              </a:extLst>
            </p:cNvPr>
            <p:cNvSpPr/>
            <p:nvPr/>
          </p:nvSpPr>
          <p:spPr>
            <a:xfrm>
              <a:off x="8410620" y="4706894"/>
              <a:ext cx="1044000" cy="1044000"/>
            </a:xfrm>
            <a:prstGeom prst="ellipse">
              <a:avLst/>
            </a:prstGeom>
            <a:solidFill>
              <a:srgbClr val="C5E0B4">
                <a:alpha val="50196"/>
              </a:srgbClr>
            </a:solidFill>
            <a:ln w="571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/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EA8EDBA-5643-4144-9550-B542768F7ECF}"/>
              </a:ext>
            </a:extLst>
          </p:cNvPr>
          <p:cNvSpPr txBox="1"/>
          <p:nvPr/>
        </p:nvSpPr>
        <p:spPr>
          <a:xfrm>
            <a:off x="4728738" y="4081883"/>
            <a:ext cx="230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Cut off the relatively safe region</a:t>
            </a:r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DB9AE243-A394-440C-BB5C-CDDFD8DB563C}"/>
              </a:ext>
            </a:extLst>
          </p:cNvPr>
          <p:cNvGrpSpPr/>
          <p:nvPr/>
        </p:nvGrpSpPr>
        <p:grpSpPr>
          <a:xfrm>
            <a:off x="4074767" y="2156208"/>
            <a:ext cx="3647035" cy="1878928"/>
            <a:chOff x="4260826" y="1912058"/>
            <a:chExt cx="3647035" cy="1878928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FBF5925-5291-4417-BA20-F4609440DEE0}"/>
                </a:ext>
              </a:extLst>
            </p:cNvPr>
            <p:cNvSpPr/>
            <p:nvPr/>
          </p:nvSpPr>
          <p:spPr>
            <a:xfrm>
              <a:off x="4260826" y="1912058"/>
              <a:ext cx="3619862" cy="1878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/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in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>
                      <a:solidFill>
                        <a:srgbClr val="FF0000"/>
                      </a:solidFill>
                    </a:rPr>
                    <a:t>danger</a:t>
                  </a:r>
                  <a:endParaRPr lang="zh-TW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2313" t="-5147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/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after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/>
                    <a:t>relatively safe</a:t>
                  </a:r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345" t="-5147" r="-3853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72B954C9-AB1A-46AC-AB81-7B60FAE2ABFB}"/>
              </a:ext>
            </a:extLst>
          </p:cNvPr>
          <p:cNvSpPr/>
          <p:nvPr/>
        </p:nvSpPr>
        <p:spPr>
          <a:xfrm>
            <a:off x="1345843" y="4783668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4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432 -0.00162 L -2.08333E-6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74" grpId="0"/>
    </p:bldLst>
  </p:timing>
</p:sld>
</file>

<file path=ppt/theme/theme1.xml><?xml version="1.0" encoding="utf-8"?>
<a:theme xmlns:a="http://schemas.openxmlformats.org/drawingml/2006/main" name="Office 主题">
  <a:themeElements>
    <a:clrScheme name="红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6E61"/>
      </a:accent1>
      <a:accent2>
        <a:srgbClr val="3A3838"/>
      </a:accent2>
      <a:accent3>
        <a:srgbClr val="FFC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軟正黑空白簡報" id="{D3A4BA48-A175-48C6-A8A8-AFA3B0DC3B82}" vid="{E695BF43-8DFA-4CFB-9F7A-46312664254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微軟正黑空白簡報</Template>
  <TotalTime>2033</TotalTime>
  <Words>318</Words>
  <Application>Microsoft Office PowerPoint</Application>
  <PresentationFormat>寬螢幕</PresentationFormat>
  <Paragraphs>118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Source Han Sans TC</vt:lpstr>
      <vt:lpstr>Arial</vt:lpstr>
      <vt:lpstr>Arial Black</vt:lpstr>
      <vt:lpstr>Calibri</vt:lpstr>
      <vt:lpstr>Cambria Math</vt:lpstr>
      <vt:lpstr>Montserrat</vt:lpstr>
      <vt:lpstr>Office 主题</vt:lpstr>
      <vt:lpstr>PowerPoint 簡報</vt:lpstr>
      <vt:lpstr>PowerPoint 簡報</vt:lpstr>
      <vt:lpstr>Introduction of Path Planning</vt:lpstr>
      <vt:lpstr>Mobile Robots</vt:lpstr>
      <vt:lpstr>Motion Planning</vt:lpstr>
      <vt:lpstr>Local Planning</vt:lpstr>
      <vt:lpstr>What is machine??</vt:lpstr>
      <vt:lpstr>Velocity Obstacle (VO)-1</vt:lpstr>
      <vt:lpstr>Velocity Obstacle (VO)-2</vt:lpstr>
      <vt:lpstr>What is machine??</vt:lpstr>
      <vt:lpstr>What is machine??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邑安 王</dc:creator>
  <cp:lastModifiedBy>wangia@solab.me.ntu.edu.tw</cp:lastModifiedBy>
  <cp:revision>52</cp:revision>
  <dcterms:created xsi:type="dcterms:W3CDTF">2025-03-02T07:37:30Z</dcterms:created>
  <dcterms:modified xsi:type="dcterms:W3CDTF">2025-03-07T12:48:51Z</dcterms:modified>
</cp:coreProperties>
</file>